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5040" autoAdjust="0"/>
  </p:normalViewPr>
  <p:slideViewPr>
    <p:cSldViewPr snapToGrid="0" showGuides="1">
      <p:cViewPr varScale="1">
        <p:scale>
          <a:sx n="70" d="100"/>
          <a:sy n="70" d="100"/>
        </p:scale>
        <p:origin x="1728" y="66"/>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7/16/2024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7/16/2024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7/16/2024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7/16/2024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57A8"/>
                </a:solidFill>
                <a:effectLst/>
                <a:latin typeface="Helvetica" panose="020B0604020202020204" pitchFamily="34" charset="0"/>
                <a:ea typeface="Times New Roman" panose="02020603050405020304" pitchFamily="18" charset="0"/>
                <a:cs typeface="HelveticaNeueLT-Roman"/>
              </a:rPr>
              <a:t>An Individual Maisonette Style </a:t>
            </a:r>
            <a:r>
              <a:rPr lang="en-GB" sz="1400" b="1" dirty="0">
                <a:solidFill>
                  <a:srgbClr val="0057A8"/>
                </a:solidFill>
                <a:latin typeface="Helvetica" panose="020B0604020202020204" pitchFamily="34" charset="0"/>
                <a:ea typeface="Times New Roman" panose="02020603050405020304" pitchFamily="18" charset="0"/>
                <a:cs typeface="HelveticaNeueLT-Roman"/>
              </a:rPr>
              <a:t>Apartment </a:t>
            </a:r>
            <a:r>
              <a:rPr lang="en-GB" sz="1400" b="1" dirty="0">
                <a:solidFill>
                  <a:srgbClr val="0057A8"/>
                </a:solidFill>
                <a:effectLst/>
                <a:latin typeface="Helvetica" panose="020B0604020202020204" pitchFamily="34" charset="0"/>
                <a:ea typeface="Times New Roman" panose="02020603050405020304" pitchFamily="18" charset="0"/>
                <a:cs typeface="HelveticaNeueLT-Roman"/>
              </a:rPr>
              <a:t>Forming Part Of A Period Detached Building With Wonderful Coastal Views</a:t>
            </a:r>
          </a:p>
          <a:p>
            <a:pPr algn="ctr">
              <a:lnSpc>
                <a:spcPct val="127000"/>
              </a:lnSpc>
            </a:pPr>
            <a:endParaRPr lang="en-GB" sz="500" dirty="0">
              <a:solidFill>
                <a:srgbClr val="0057A8"/>
              </a:solidFill>
              <a:latin typeface="Helvetica" pitchFamily="2" charset="0"/>
              <a:ea typeface="Times New Roman" panose="02020603050405020304" pitchFamily="18" charset="0"/>
              <a:cs typeface="HelveticaNeueLT-Roman"/>
            </a:endParaRPr>
          </a:p>
          <a:p>
            <a:pPr algn="ctr">
              <a:lnSpc>
                <a:spcPct val="127000"/>
              </a:lnSpc>
            </a:pPr>
            <a:r>
              <a:rPr lang="en-GB" sz="1200" dirty="0">
                <a:solidFill>
                  <a:srgbClr val="000000"/>
                </a:solidFill>
                <a:latin typeface="Helvetica" panose="020B0604020202020204" pitchFamily="34" charset="0"/>
                <a:ea typeface="Times New Roman" panose="02020603050405020304" pitchFamily="18" charset="0"/>
                <a:cs typeface="HelveticaNeueLT-Roman"/>
              </a:rPr>
              <a:t>Kitchen with Access out onto Glass Walled Balcony</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 </a:t>
            </a:r>
            <a:r>
              <a:rPr lang="en-GB" sz="1200" dirty="0">
                <a:solidFill>
                  <a:srgbClr val="000000"/>
                </a:solidFill>
                <a:latin typeface="Helvetica" panose="020B0604020202020204" pitchFamily="34" charset="0"/>
                <a:ea typeface="Times New Roman" panose="02020603050405020304" pitchFamily="18" charset="0"/>
                <a:cs typeface="HelveticaNeueLT-Roman"/>
              </a:rPr>
              <a:t>Lounge/Dining Room with Stunning Views</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 • Shower Room/WC</a:t>
            </a:r>
            <a:r>
              <a:rPr lang="en-GB" sz="1200" dirty="0">
                <a:latin typeface="Times New Roman" panose="02020603050405020304" pitchFamily="18" charset="0"/>
                <a:ea typeface="Times New Roman" panose="02020603050405020304" pitchFamily="18" charset="0"/>
              </a:rPr>
              <a:t> </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 Occasional Second Bedroom/Study • </a:t>
            </a:r>
            <a:r>
              <a:rPr lang="en-GB" sz="1200" dirty="0">
                <a:solidFill>
                  <a:srgbClr val="000000"/>
                </a:solidFill>
                <a:latin typeface="Helvetica" panose="020B0604020202020204" pitchFamily="34" charset="0"/>
                <a:ea typeface="Times New Roman" panose="02020603050405020304" pitchFamily="18" charset="0"/>
                <a:cs typeface="HelveticaNeueLT-Roman"/>
              </a:rPr>
              <a:t>Galleried Hallway/Landing Area</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Parking Space • Close to Shops and Bus Routes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latin typeface="Helvetica" panose="020B0604020202020204" pitchFamily="34" charset="0"/>
                <a:ea typeface="Times New Roman" panose="02020603050405020304" pitchFamily="18" charset="0"/>
                <a:cs typeface="HelveticaNeueLT-Roman"/>
              </a:rPr>
              <a:t>Viewing Recommended</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a:solidFill>
                  <a:srgbClr val="0057A8"/>
                </a:solidFill>
                <a:effectLst/>
                <a:latin typeface="HelveticaNeueLT-Roman"/>
                <a:ea typeface="Times New Roman" panose="02020603050405020304" pitchFamily="18" charset="0"/>
                <a:cs typeface="HelveticaNeueLT-Roman"/>
              </a:rPr>
              <a:t>OFFERS IN EXCESS OF:</a:t>
            </a:r>
            <a:r>
              <a:rPr lang="en-GB" sz="1200">
                <a:solidFill>
                  <a:srgbClr val="0048FF"/>
                </a:solidFill>
                <a:effectLst/>
                <a:latin typeface="HelveticaNeueLT-Roman"/>
                <a:ea typeface="Times New Roman" panose="02020603050405020304" pitchFamily="18" charset="0"/>
                <a:cs typeface="HelveticaNeueLT-Roman"/>
              </a:rPr>
              <a:t>  </a:t>
            </a:r>
            <a:r>
              <a:rPr lang="en-GB" sz="1900">
                <a:solidFill>
                  <a:srgbClr val="000000"/>
                </a:solidFill>
                <a:effectLst/>
                <a:latin typeface="HelveticaNeueLT-Roman"/>
                <a:ea typeface="Times New Roman" panose="02020603050405020304" pitchFamily="18" charset="0"/>
                <a:cs typeface="HelveticaNeueLT-Roman"/>
              </a:rPr>
              <a:t>£</a:t>
            </a:r>
            <a:r>
              <a:rPr lang="en-GB" sz="1900">
                <a:solidFill>
                  <a:srgbClr val="000000"/>
                </a:solidFill>
                <a:latin typeface="HelveticaNeueLT-Roman"/>
                <a:ea typeface="Times New Roman" panose="02020603050405020304" pitchFamily="18" charset="0"/>
                <a:cs typeface="HelveticaNeueLT-Roman"/>
              </a:rPr>
              <a:t>205</a:t>
            </a:r>
            <a:r>
              <a:rPr lang="en-GB" sz="1900">
                <a:solidFill>
                  <a:srgbClr val="000000"/>
                </a:solidFill>
                <a:effectLst/>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Leasehold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Flat 3, 247 Exeter Road, Exmouth, Devon, EX8 </a:t>
            </a:r>
            <a:r>
              <a:rPr lang="en-GB" dirty="0">
                <a:solidFill>
                  <a:srgbClr val="FFFFFF"/>
                </a:solidFill>
                <a:latin typeface="HelveticaNeueLT-Medium"/>
                <a:ea typeface="Times New Roman" panose="02020603050405020304" pitchFamily="18" charset="0"/>
              </a:rPr>
              <a:t>3NG</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44" name="Picture 43">
            <a:extLst>
              <a:ext uri="{FF2B5EF4-FFF2-40B4-BE49-F238E27FC236}">
                <a16:creationId xmlns:a16="http://schemas.microsoft.com/office/drawing/2014/main" id="{1738A9BE-26A7-A3CA-51A6-9E064EB15B62}"/>
              </a:ext>
            </a:extLst>
          </p:cNvPr>
          <p:cNvPicPr>
            <a:picLocks noChangeAspect="1"/>
          </p:cNvPicPr>
          <p:nvPr/>
        </p:nvPicPr>
        <p:blipFill>
          <a:blip r:embed="rId3"/>
          <a:srcRect/>
          <a:stretch/>
        </p:blipFill>
        <p:spPr>
          <a:xfrm>
            <a:off x="-3172474" y="-1809985"/>
            <a:ext cx="1518964" cy="1041221"/>
          </a:xfrm>
          <a:prstGeom prst="rect">
            <a:avLst/>
          </a:prstGeom>
          <a:ln>
            <a:solidFill>
              <a:schemeClr val="tx1"/>
            </a:solidFill>
          </a:ln>
        </p:spPr>
      </p:pic>
      <p:pic>
        <p:nvPicPr>
          <p:cNvPr id="47" name="Picture 46" descr="Text, letter&#10;&#10;Description automatically generated">
            <a:extLst>
              <a:ext uri="{FF2B5EF4-FFF2-40B4-BE49-F238E27FC236}">
                <a16:creationId xmlns:a16="http://schemas.microsoft.com/office/drawing/2014/main" id="{2CF3BE42-51AF-C93B-8441-806C00829444}"/>
              </a:ext>
            </a:extLst>
          </p:cNvPr>
          <p:cNvPicPr>
            <a:picLocks noChangeAspect="1"/>
          </p:cNvPicPr>
          <p:nvPr/>
        </p:nvPicPr>
        <p:blipFill>
          <a:blip r:embed="rId4"/>
          <a:stretch>
            <a:fillRect/>
          </a:stretch>
        </p:blipFill>
        <p:spPr>
          <a:xfrm>
            <a:off x="2539490" y="7804348"/>
            <a:ext cx="2461253" cy="1741314"/>
          </a:xfrm>
          <a:prstGeom prst="rect">
            <a:avLst/>
          </a:prstGeom>
          <a:ln w="9525">
            <a:solidFill>
              <a:schemeClr val="tx1"/>
            </a:solidFill>
          </a:ln>
        </p:spPr>
      </p:pic>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5">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4" name="Picture 3" descr="Chart, waterfall chart&#10;&#10;Description automatically generated">
            <a:extLst>
              <a:ext uri="{FF2B5EF4-FFF2-40B4-BE49-F238E27FC236}">
                <a16:creationId xmlns:a16="http://schemas.microsoft.com/office/drawing/2014/main" id="{3CD08F21-C464-471C-9851-7CA4B7B866C2}"/>
              </a:ext>
            </a:extLst>
          </p:cNvPr>
          <p:cNvPicPr>
            <a:picLocks noChangeAspect="1"/>
          </p:cNvPicPr>
          <p:nvPr/>
        </p:nvPicPr>
        <p:blipFill>
          <a:blip r:embed="rId6"/>
          <a:stretch>
            <a:fillRect/>
          </a:stretch>
        </p:blipFill>
        <p:spPr>
          <a:xfrm>
            <a:off x="2377492" y="7729277"/>
            <a:ext cx="3024511" cy="1847688"/>
          </a:xfrm>
          <a:prstGeom prst="rect">
            <a:avLst/>
          </a:prstGeom>
        </p:spPr>
      </p:pic>
      <p:pic>
        <p:nvPicPr>
          <p:cNvPr id="1032" name="Picture 8">
            <a:extLst>
              <a:ext uri="{FF2B5EF4-FFF2-40B4-BE49-F238E27FC236}">
                <a16:creationId xmlns:a16="http://schemas.microsoft.com/office/drawing/2014/main" id="{D061AE30-6695-88BF-5CEC-36F412AEAB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9363" y="612920"/>
            <a:ext cx="3191396" cy="239285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A874F8B9-9293-260C-59A4-15B81AE845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9741" y="5480214"/>
            <a:ext cx="3109951" cy="20927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ue car parked in front of a house&#10;&#10;Description automatically generated">
            <a:extLst>
              <a:ext uri="{FF2B5EF4-FFF2-40B4-BE49-F238E27FC236}">
                <a16:creationId xmlns:a16="http://schemas.microsoft.com/office/drawing/2014/main" id="{D1442DE3-E79A-825B-A294-1710ABE6BE60}"/>
              </a:ext>
            </a:extLst>
          </p:cNvPr>
          <p:cNvPicPr>
            <a:picLocks noChangeAspect="1"/>
          </p:cNvPicPr>
          <p:nvPr/>
        </p:nvPicPr>
        <p:blipFill>
          <a:blip r:embed="rId9"/>
          <a:stretch>
            <a:fillRect/>
          </a:stretch>
        </p:blipFill>
        <p:spPr>
          <a:xfrm>
            <a:off x="3888603" y="5444967"/>
            <a:ext cx="3191397" cy="2127960"/>
          </a:xfrm>
          <a:prstGeom prst="rect">
            <a:avLst/>
          </a:prstGeom>
        </p:spPr>
      </p:pic>
      <p:pic>
        <p:nvPicPr>
          <p:cNvPr id="1026" name="Picture 2">
            <a:extLst>
              <a:ext uri="{FF2B5EF4-FFF2-40B4-BE49-F238E27FC236}">
                <a16:creationId xmlns:a16="http://schemas.microsoft.com/office/drawing/2014/main" id="{3D8C7378-2AB1-4EFA-1027-A73A6BC353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24586" y="2612811"/>
            <a:ext cx="6360882" cy="446391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a:extLst>
              <a:ext uri="{FF2B5EF4-FFF2-40B4-BE49-F238E27FC236}">
                <a16:creationId xmlns:a16="http://schemas.microsoft.com/office/drawing/2014/main" id="{39B861EC-3524-262D-41A5-5E9A85B0538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9740" y="572611"/>
            <a:ext cx="3109951" cy="24331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2D3BAD33-1839-1B25-5E4F-1E14E5857F9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9740" y="3126835"/>
            <a:ext cx="3109951" cy="21919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E370BBA8-73CF-1940-1D7F-DBFBD9BA377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73295" y="3146353"/>
            <a:ext cx="3206706" cy="2172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0033516"/>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Bold"/>
              </a:rPr>
              <a:t>Flat 3, 247 Exeter Road, Exmouth, Devon, EX8 3NG</a:t>
            </a:r>
          </a:p>
          <a:p>
            <a:pPr algn="ctr"/>
            <a:endParaRPr lang="en-GB" sz="1400" b="1" dirty="0">
              <a:solidFill>
                <a:srgbClr val="333333"/>
              </a:solidFill>
              <a:effectLst/>
              <a:latin typeface="Helvetica" panose="020B0604020202020204" pitchFamily="34" charset="0"/>
              <a:ea typeface="Times New Roman" panose="02020603050405020304" pitchFamily="18" charset="0"/>
              <a:cs typeface="Helvetica-Bold"/>
            </a:endParaRPr>
          </a:p>
          <a:p>
            <a:pPr algn="ctr"/>
            <a:endParaRPr lang="en-GB" sz="700" dirty="0">
              <a:effectLst/>
              <a:latin typeface="Times New Roman" panose="02020603050405020304" pitchFamily="18" charset="0"/>
              <a:ea typeface="Times New Roman" panose="02020603050405020304" pitchFamily="18" charset="0"/>
            </a:endParaRPr>
          </a:p>
          <a:p>
            <a:r>
              <a:rPr lang="en-GB" sz="1150" b="1" dirty="0"/>
              <a:t>THE ACCOMODATION COMPRISES: </a:t>
            </a:r>
            <a:r>
              <a:rPr lang="en-GB" sz="1150" dirty="0"/>
              <a:t>This SECOND FLOOR MAISONETTE is one of three units created from a substantial detached property located off the Exeter Road, about a mile from the Town Centre. Worthy of particular note is the stunning glass walled balcony set off of the kitchen which enjoys very far reaching views to the sea, Haldon Hills and beyond. </a:t>
            </a:r>
          </a:p>
          <a:p>
            <a:r>
              <a:rPr lang="en-GB" sz="1150" dirty="0"/>
              <a:t> </a:t>
            </a:r>
          </a:p>
          <a:p>
            <a:r>
              <a:rPr lang="en-GB" sz="1150" b="1" dirty="0"/>
              <a:t>DIRECTIONS: </a:t>
            </a:r>
            <a:r>
              <a:rPr lang="en-GB" sz="1150" dirty="0"/>
              <a:t>The property is located on your left hand side down a private lane off the A376 Exeter to Exmouth Road opposite Featherbed Lane.</a:t>
            </a:r>
          </a:p>
          <a:p>
            <a:r>
              <a:rPr lang="en-GB" sz="1150" dirty="0"/>
              <a:t> </a:t>
            </a:r>
          </a:p>
          <a:p>
            <a:r>
              <a:rPr lang="en-GB" sz="1150" b="1" dirty="0"/>
              <a:t>ENTRANCE: </a:t>
            </a:r>
            <a:r>
              <a:rPr lang="en-GB" sz="1150" dirty="0"/>
              <a:t>Communal entrance door to GROUND FLOOR LOBBY with stairs rising to a FIRST FLOOR LANDING. Own front door to:</a:t>
            </a:r>
          </a:p>
          <a:p>
            <a:r>
              <a:rPr lang="en-GB" sz="1150" dirty="0"/>
              <a:t> </a:t>
            </a:r>
          </a:p>
          <a:p>
            <a:r>
              <a:rPr lang="en-GB" sz="1150" b="1" dirty="0"/>
              <a:t>STUDY/OCCASIONAL BEDROOM:</a:t>
            </a:r>
            <a:r>
              <a:rPr lang="en-GB" sz="1150" dirty="0"/>
              <a:t> 3.96m x 2.44m (13'0" x 8'0") Sloping ceiling with uPVC double glazed dormer window; built in cupboard; stairs rising to:</a:t>
            </a:r>
          </a:p>
          <a:p>
            <a:r>
              <a:rPr lang="en-GB" sz="1150" dirty="0"/>
              <a:t> </a:t>
            </a:r>
          </a:p>
          <a:p>
            <a:r>
              <a:rPr lang="en-GB" sz="1150" b="1" dirty="0"/>
              <a:t>SECOND FLOOR LANDING: </a:t>
            </a:r>
            <a:r>
              <a:rPr lang="en-GB" sz="1150" dirty="0"/>
              <a:t>Wrought iron balustrade; radiator; access to large storage area which is fully boarded; telephone point; doors to:</a:t>
            </a:r>
          </a:p>
          <a:p>
            <a:r>
              <a:rPr lang="en-GB" sz="1150" dirty="0"/>
              <a:t> </a:t>
            </a:r>
          </a:p>
          <a:p>
            <a:r>
              <a:rPr lang="en-GB" sz="1150" b="1" dirty="0"/>
              <a:t>LOUNGE:</a:t>
            </a:r>
            <a:r>
              <a:rPr lang="en-GB" sz="1150" dirty="0"/>
              <a:t> 4.27m x 3.51m (14'0" x 11'6") plus 2'2 (0.66m) recess. Open plan design to the kitchen also creating a beautiful airy feel of space throughout; large uPVC window offering spectacular views of the Exe Estuary and South Devon coastline to Berry Head; radiator; television point; open plan design to:</a:t>
            </a:r>
          </a:p>
          <a:p>
            <a:r>
              <a:rPr lang="en-GB" sz="1150" dirty="0"/>
              <a:t> </a:t>
            </a:r>
          </a:p>
          <a:p>
            <a:r>
              <a:rPr lang="en-GB" sz="1150" b="1" dirty="0"/>
              <a:t>L SHAPED KITCHEN:</a:t>
            </a:r>
            <a:r>
              <a:rPr lang="en-GB" sz="1150" dirty="0"/>
              <a:t> 5.38m x 2.9m (17'8" x 9'6") Narrowing to 6'2 (1.88m) uPVC double glazed doorway opening onto STUNNING GLASS WALLED BALCONY; part tiled walls; work surfaces with inset one and a half bowl sink unit; range of base and eye level units; inset four burner gas hob with built in electric oven and filter hood; plumbing for an automatic washing machine; further appliance spaces for both fridge and a freezer; radiator; eaves storage cupboard; door to:</a:t>
            </a:r>
          </a:p>
          <a:p>
            <a:r>
              <a:rPr lang="en-GB" sz="1150" dirty="0"/>
              <a:t> </a:t>
            </a:r>
          </a:p>
          <a:p>
            <a:r>
              <a:rPr lang="en-GB" sz="1150" b="1" dirty="0"/>
              <a:t>INNER LOBBY: </a:t>
            </a:r>
            <a:r>
              <a:rPr lang="en-GB" sz="1150" dirty="0"/>
              <a:t>Worcester gas fired boiler serving domestic hot water and central heating; door to:</a:t>
            </a:r>
          </a:p>
          <a:p>
            <a:r>
              <a:rPr lang="en-GB" sz="1150" dirty="0"/>
              <a:t> </a:t>
            </a:r>
          </a:p>
          <a:p>
            <a:r>
              <a:rPr lang="en-GB" sz="1150" b="1" dirty="0"/>
              <a:t>SHOWER ROOM/WC :</a:t>
            </a:r>
            <a:r>
              <a:rPr lang="en-GB" sz="1150" dirty="0"/>
              <a:t> 2.21m x 1.7m (7'3" x 5'7") With glazed corner shower cubicle with both an over head and hand held shower unit; pedestal wash hand basin; WC with push button flush; attractive part wall tiling; radiator; mirrored cabinet; double glazed window.</a:t>
            </a:r>
          </a:p>
          <a:p>
            <a:r>
              <a:rPr lang="en-GB" sz="1150" dirty="0"/>
              <a:t> </a:t>
            </a:r>
          </a:p>
          <a:p>
            <a:r>
              <a:rPr lang="en-GB" sz="1150" b="1" dirty="0"/>
              <a:t>BEDROOM ONE:</a:t>
            </a:r>
            <a:r>
              <a:rPr lang="en-GB" sz="1150" dirty="0"/>
              <a:t> 4.06m x 3.25m (13'4" x 10'8") Double glazed window; built in mirror fronted double wardrobes; radiator.</a:t>
            </a:r>
          </a:p>
          <a:p>
            <a:r>
              <a:rPr lang="en-GB" sz="1150" dirty="0"/>
              <a:t> </a:t>
            </a:r>
          </a:p>
          <a:p>
            <a:r>
              <a:rPr lang="en-GB" sz="1150" b="1" dirty="0"/>
              <a:t>OUTSIDE: </a:t>
            </a:r>
            <a:r>
              <a:rPr lang="en-GB" sz="1150" dirty="0"/>
              <a:t>Parking space allocated to the flat on the left-hand side of driveway.</a:t>
            </a:r>
          </a:p>
          <a:p>
            <a:r>
              <a:rPr lang="en-GB" sz="1150" dirty="0"/>
              <a:t> </a:t>
            </a:r>
          </a:p>
          <a:p>
            <a:r>
              <a:rPr lang="en-GB" sz="1150" b="1" dirty="0"/>
              <a:t>TENURE/OUTGOINGS: </a:t>
            </a:r>
            <a:r>
              <a:rPr lang="en-GB" sz="1200" dirty="0"/>
              <a:t>The property is held on a 200 year lease from 18th August 1977 with 154 years remaining. We understand the maintenance is 20% contribution towards maintenance costs on an 'as and when </a:t>
            </a:r>
            <a:r>
              <a:rPr lang="en-GB" sz="1200" dirty="0" err="1"/>
              <a:t>basis'</a:t>
            </a:r>
            <a:r>
              <a:rPr lang="en-GB" sz="1200" dirty="0"/>
              <a:t> and a ground rent of £50 per annum. The property will also benefit from a third share of the freehold title on completion.</a:t>
            </a:r>
          </a:p>
          <a:p>
            <a:r>
              <a:rPr lang="en-GB" sz="1150" dirty="0"/>
              <a:t> </a:t>
            </a:r>
          </a:p>
          <a:p>
            <a:r>
              <a:rPr lang="en-GB" sz="1150" b="1" dirty="0"/>
              <a:t>AGENTS NOTE: </a:t>
            </a:r>
            <a:r>
              <a:rPr lang="en-GB" sz="1150" dirty="0"/>
              <a:t>No holiday lets are permitted under the lease. Normal residential lets are permitted. Pets are permitted with permission of the freeholder.</a:t>
            </a:r>
          </a:p>
          <a:p>
            <a:r>
              <a:rPr lang="en-GB" sz="1150" dirty="0"/>
              <a:t> </a:t>
            </a:r>
          </a:p>
          <a:p>
            <a:r>
              <a:rPr lang="en-GB" sz="1150" b="1" dirty="0"/>
              <a:t>DIRECTIONS: </a:t>
            </a:r>
            <a:r>
              <a:rPr lang="en-GB" sz="1150" dirty="0"/>
              <a:t>The property is located on your left hand side down a private lane off the A376 Exeter to Exmouth Road opposite Featherbed Lane.</a:t>
            </a:r>
          </a:p>
          <a:p>
            <a:r>
              <a:rPr lang="en-GB" sz="1150" dirty="0"/>
              <a:t> </a:t>
            </a:r>
          </a:p>
          <a:p>
            <a:r>
              <a:rPr lang="en-GB" sz="1150" b="1" dirty="0"/>
              <a:t>MORTGAGE ASSISTANCE: </a:t>
            </a:r>
            <a:r>
              <a:rPr lang="en-GB" sz="1150" dirty="0"/>
              <a:t>We are pleased to recommend Meredith Morgan Taylor, who would be pleased to help irrelevant of which estate agent you finally buy through. For a free initial, no obligation chat please contact us on 01395 264111 to arrange an appointment.</a:t>
            </a:r>
          </a:p>
          <a:p>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707886"/>
          </a:xfrm>
          <a:prstGeom prst="rect">
            <a:avLst/>
          </a:prstGeom>
          <a:noFill/>
        </p:spPr>
        <p:txBody>
          <a:bodyPr wrap="square" rtlCol="0">
            <a:spAutoFit/>
          </a:bodyPr>
          <a:lstStyle/>
          <a:p>
            <a:br>
              <a:rPr lang="en-GB" sz="1100" dirty="0">
                <a:solidFill>
                  <a:srgbClr val="333333"/>
                </a:solidFill>
                <a:effectLst/>
                <a:latin typeface="Helvetica" panose="020B0604020202020204" pitchFamily="34" charset="0"/>
                <a:ea typeface="Times New Roman" panose="02020603050405020304" pitchFamily="18" charset="0"/>
                <a:cs typeface="Helvetica-Bold"/>
              </a:rPr>
            </a:br>
            <a:endParaRPr lang="en-GB" sz="1100" dirty="0">
              <a:effectLst/>
              <a:latin typeface="Times New Roman" panose="02020603050405020304" pitchFamily="18" charset="0"/>
              <a:ea typeface="Times New Roman" panose="02020603050405020304" pitchFamily="18" charset="0"/>
            </a:endParaRPr>
          </a:p>
          <a:p>
            <a:r>
              <a:rPr lang="en-GB" sz="1100" b="1" dirty="0">
                <a:solidFill>
                  <a:srgbClr val="333333"/>
                </a:solidFill>
                <a:effectLst/>
                <a:latin typeface="Helvetica" panose="020B0604020202020204" pitchFamily="34" charset="0"/>
                <a:ea typeface="Times New Roman" panose="02020603050405020304" pitchFamily="18" charset="0"/>
                <a:cs typeface="Helvetica-Bold"/>
              </a:rPr>
              <a:t> FLOOR PLAN:</a:t>
            </a:r>
            <a:r>
              <a:rPr lang="en-GB" sz="1100" dirty="0">
                <a:solidFill>
                  <a:srgbClr val="333333"/>
                </a:solidFill>
                <a:effectLst/>
                <a:latin typeface="Helvetica" panose="020B0604020202020204" pitchFamily="34" charset="0"/>
                <a:ea typeface="Times New Roman" panose="02020603050405020304" pitchFamily="18" charset="0"/>
                <a:cs typeface="Helvetica-Bold"/>
              </a:rPr>
              <a:t> </a:t>
            </a:r>
            <a:r>
              <a:rPr lang="en-GB" sz="1800" dirty="0">
                <a:solidFill>
                  <a:srgbClr val="333333"/>
                </a:solidFill>
                <a:effectLst/>
                <a:latin typeface="Helvetica" panose="020B0604020202020204" pitchFamily="34" charset="0"/>
                <a:ea typeface="Times New Roman" panose="02020603050405020304" pitchFamily="18" charset="0"/>
                <a:cs typeface="Helvetica-Bold"/>
              </a:rPr>
              <a:t>  </a:t>
            </a:r>
            <a:endParaRPr lang="en-GB" sz="1800" dirty="0">
              <a:effectLst/>
              <a:latin typeface="Times New Roman" panose="02020603050405020304" pitchFamily="18" charset="0"/>
              <a:ea typeface="Times New Roman" panose="02020603050405020304" pitchFamily="18" charset="0"/>
            </a:endParaRPr>
          </a:p>
        </p:txBody>
      </p:sp>
      <p:pic>
        <p:nvPicPr>
          <p:cNvPr id="3" name="Picture 2" descr="Diagram, engineering drawing&#10;&#10;Description automatically generated">
            <a:extLst>
              <a:ext uri="{FF2B5EF4-FFF2-40B4-BE49-F238E27FC236}">
                <a16:creationId xmlns:a16="http://schemas.microsoft.com/office/drawing/2014/main" id="{0F2FDC54-0D3B-159A-760E-0E4B61C13D0C}"/>
              </a:ext>
            </a:extLst>
          </p:cNvPr>
          <p:cNvPicPr>
            <a:picLocks noChangeAspect="1"/>
          </p:cNvPicPr>
          <p:nvPr/>
        </p:nvPicPr>
        <p:blipFill>
          <a:blip r:embed="rId2"/>
          <a:stretch>
            <a:fillRect/>
          </a:stretch>
        </p:blipFill>
        <p:spPr>
          <a:xfrm>
            <a:off x="9187733" y="2098344"/>
            <a:ext cx="4075835" cy="6674288"/>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TotalTime>
  <Words>911</Words>
  <Application>Microsoft Office PowerPoint</Application>
  <PresentationFormat>Custom</PresentationFormat>
  <Paragraphs>51</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16</cp:revision>
  <cp:lastPrinted>2024-06-14T08:15:16Z</cp:lastPrinted>
  <dcterms:created xsi:type="dcterms:W3CDTF">2023-03-19T13:39:10Z</dcterms:created>
  <dcterms:modified xsi:type="dcterms:W3CDTF">2024-07-16T09:34:25Z</dcterms:modified>
</cp:coreProperties>
</file>